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269" r:id="rId3"/>
    <p:sldId id="256" r:id="rId4"/>
    <p:sldId id="270" r:id="rId5"/>
    <p:sldId id="257" r:id="rId6"/>
    <p:sldId id="258" r:id="rId7"/>
    <p:sldId id="259" r:id="rId8"/>
    <p:sldId id="260" r:id="rId9"/>
    <p:sldId id="261" r:id="rId10"/>
    <p:sldId id="262" r:id="rId11"/>
    <p:sldId id="263" r:id="rId12"/>
    <p:sldId id="264" r:id="rId13"/>
    <p:sldId id="265" r:id="rId14"/>
    <p:sldId id="267" r:id="rId15"/>
    <p:sldId id="266"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FD5B2-A3FB-44A9-9924-8C65ED886671}" type="datetimeFigureOut">
              <a:rPr lang="zh-TW" altLang="en-US" smtClean="0"/>
              <a:t>2020/2/9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0F9D5-7CB0-4785-9675-132E407C421B}" type="slidenum">
              <a:rPr lang="zh-TW" altLang="en-US" smtClean="0"/>
              <a:t>‹#›</a:t>
            </a:fld>
            <a:endParaRPr lang="zh-TW" altLang="en-US"/>
          </a:p>
        </p:txBody>
      </p:sp>
    </p:spTree>
    <p:extLst>
      <p:ext uri="{BB962C8B-B14F-4D97-AF65-F5344CB8AC3E}">
        <p14:creationId xmlns:p14="http://schemas.microsoft.com/office/powerpoint/2010/main" val="49193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1D0F9D5-7CB0-4785-9675-132E407C421B}" type="slidenum">
              <a:rPr lang="zh-TW" altLang="en-US" smtClean="0"/>
              <a:t>2</a:t>
            </a:fld>
            <a:endParaRPr lang="zh-TW" altLang="en-US"/>
          </a:p>
        </p:txBody>
      </p:sp>
    </p:spTree>
    <p:extLst>
      <p:ext uri="{BB962C8B-B14F-4D97-AF65-F5344CB8AC3E}">
        <p14:creationId xmlns:p14="http://schemas.microsoft.com/office/powerpoint/2010/main" val="88028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E6FFD-186C-4C4E-853C-2CAE96FBC3F4}" type="slidenum">
              <a:rPr lang="en-US" altLang="zh-TW"/>
              <a:pPr/>
              <a:t>13</a:t>
            </a:fld>
            <a:endParaRPr lang="en-US" altLang="zh-TW"/>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zh-TW" altLang="en-US"/>
              <a:t>十八世紀的學者</a:t>
            </a:r>
            <a:r>
              <a:rPr lang="en-US" altLang="zh-TW"/>
              <a:t>Charles Townley (1733~1805) </a:t>
            </a:r>
            <a:r>
              <a:rPr lang="zh-TW" altLang="en-US"/>
              <a:t>的胸像，他也是大英博物館的主要贊助者，也與另一位同時代的學者</a:t>
            </a:r>
            <a:r>
              <a:rPr lang="en-US" altLang="zh-TW"/>
              <a:t>Knight (1751~1824) </a:t>
            </a:r>
            <a:r>
              <a:rPr lang="zh-TW" altLang="en-US"/>
              <a:t>的胸像出現在這個啟蒙教室中展出。</a:t>
            </a:r>
          </a:p>
        </p:txBody>
      </p:sp>
    </p:spTree>
    <p:extLst>
      <p:ext uri="{BB962C8B-B14F-4D97-AF65-F5344CB8AC3E}">
        <p14:creationId xmlns:p14="http://schemas.microsoft.com/office/powerpoint/2010/main" val="277208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429A0-19CA-45B8-B51E-E09870903410}" type="slidenum">
              <a:rPr lang="en-US" altLang="zh-TW"/>
              <a:pPr/>
              <a:t>14</a:t>
            </a:fld>
            <a:endParaRPr lang="en-US" altLang="zh-TW"/>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zh-TW" altLang="en-US"/>
              <a:t>這是英王</a:t>
            </a:r>
            <a:r>
              <a:rPr lang="en-US" altLang="zh-TW"/>
              <a:t>George III </a:t>
            </a:r>
            <a:r>
              <a:rPr lang="zh-TW" altLang="en-US"/>
              <a:t>收藏藥草與植物的珍奇櫃，至今仍存在於這個啟蒙廳內。</a:t>
            </a:r>
          </a:p>
        </p:txBody>
      </p:sp>
    </p:spTree>
    <p:extLst>
      <p:ext uri="{BB962C8B-B14F-4D97-AF65-F5344CB8AC3E}">
        <p14:creationId xmlns:p14="http://schemas.microsoft.com/office/powerpoint/2010/main" val="3513381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F1A5E4-3B69-4BEA-BF33-47C054C3AB3D}" type="slidenum">
              <a:rPr lang="en-US" altLang="zh-TW"/>
              <a:pPr/>
              <a:t>15</a:t>
            </a:fld>
            <a:endParaRPr lang="en-US" altLang="zh-TW"/>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zh-TW" altLang="en-US"/>
              <a:t>大英博物館在</a:t>
            </a:r>
            <a:r>
              <a:rPr lang="en-US" altLang="zh-TW"/>
              <a:t>1753</a:t>
            </a:r>
            <a:r>
              <a:rPr lang="zh-TW" altLang="en-US"/>
              <a:t>年成立</a:t>
            </a:r>
            <a:r>
              <a:rPr lang="en-US" altLang="zh-TW"/>
              <a:t>the Trustees of the British Museum</a:t>
            </a:r>
            <a:r>
              <a:rPr lang="zh-TW" altLang="en-US"/>
              <a:t>，購得並接收</a:t>
            </a:r>
            <a:r>
              <a:rPr lang="en-US" altLang="zh-TW"/>
              <a:t>Sir Sloane</a:t>
            </a:r>
            <a:r>
              <a:rPr lang="zh-TW" altLang="en-US"/>
              <a:t>與其他三個捐贈給英國皇家的收藏合併起來，到</a:t>
            </a:r>
            <a:r>
              <a:rPr lang="en-US" altLang="zh-TW"/>
              <a:t>1759</a:t>
            </a:r>
            <a:r>
              <a:rPr lang="zh-TW" altLang="en-US"/>
              <a:t>年才正式開放給民眾，直至</a:t>
            </a:r>
            <a:r>
              <a:rPr lang="en-US" altLang="zh-TW"/>
              <a:t>1847</a:t>
            </a:r>
            <a:r>
              <a:rPr lang="zh-TW" altLang="en-US"/>
              <a:t>年結束這個座落在</a:t>
            </a:r>
            <a:r>
              <a:rPr lang="en-US" altLang="zh-TW"/>
              <a:t>Montagu House</a:t>
            </a:r>
            <a:r>
              <a:rPr lang="zh-TW" altLang="en-US"/>
              <a:t>的時代。這是</a:t>
            </a:r>
            <a:r>
              <a:rPr lang="en-US" altLang="zh-TW"/>
              <a:t>George Scharf </a:t>
            </a:r>
            <a:r>
              <a:rPr lang="zh-TW" altLang="en-US"/>
              <a:t>的銅蝕版畫所呈現在</a:t>
            </a:r>
            <a:r>
              <a:rPr lang="en-US" altLang="zh-TW"/>
              <a:t>Montagu House</a:t>
            </a:r>
            <a:r>
              <a:rPr lang="zh-TW" altLang="en-US"/>
              <a:t>中陳列</a:t>
            </a:r>
            <a:r>
              <a:rPr lang="en-US" altLang="zh-TW"/>
              <a:t>Sir Hans Sloane</a:t>
            </a:r>
            <a:r>
              <a:rPr lang="zh-TW" altLang="en-US"/>
              <a:t>收藏的一部份。</a:t>
            </a:r>
          </a:p>
        </p:txBody>
      </p:sp>
    </p:spTree>
    <p:extLst>
      <p:ext uri="{BB962C8B-B14F-4D97-AF65-F5344CB8AC3E}">
        <p14:creationId xmlns:p14="http://schemas.microsoft.com/office/powerpoint/2010/main" val="411811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zh-TW" sz="1200" b="1" kern="1200" dirty="0" smtClean="0">
                <a:solidFill>
                  <a:schemeClr val="tx1"/>
                </a:solidFill>
                <a:effectLst/>
                <a:latin typeface="+mn-lt"/>
                <a:ea typeface="+mn-ea"/>
                <a:cs typeface="+mn-cs"/>
              </a:rPr>
              <a:t>主管單位要通過政策幷爲政策負起最終的責任的；館員參與于政策的準備過程，每個人都會因而瞭解到他們在工作上所分配到的使命是什麽。政策發展過程可能很耗時，但議題取向如果是從多樣整合出來的觀點所做的决定則是有利的。</a:t>
            </a:r>
            <a:endParaRPr lang="zh-TW" altLang="en-US" b="1" dirty="0">
              <a:solidFill>
                <a:schemeClr val="tx1"/>
              </a:solidFill>
            </a:endParaRPr>
          </a:p>
        </p:txBody>
      </p:sp>
      <p:sp>
        <p:nvSpPr>
          <p:cNvPr id="4" name="投影片編號版面配置區 3"/>
          <p:cNvSpPr>
            <a:spLocks noGrp="1"/>
          </p:cNvSpPr>
          <p:nvPr>
            <p:ph type="sldNum" sz="quarter" idx="10"/>
          </p:nvPr>
        </p:nvSpPr>
        <p:spPr/>
        <p:txBody>
          <a:bodyPr/>
          <a:lstStyle/>
          <a:p>
            <a:fld id="{11D0F9D5-7CB0-4785-9675-132E407C421B}" type="slidenum">
              <a:rPr lang="zh-TW" altLang="en-US" smtClean="0"/>
              <a:t>3</a:t>
            </a:fld>
            <a:endParaRPr lang="zh-TW" altLang="en-US"/>
          </a:p>
        </p:txBody>
      </p:sp>
    </p:spTree>
    <p:extLst>
      <p:ext uri="{BB962C8B-B14F-4D97-AF65-F5344CB8AC3E}">
        <p14:creationId xmlns:p14="http://schemas.microsoft.com/office/powerpoint/2010/main" val="324788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AAM</a:t>
            </a:r>
            <a:r>
              <a:rPr lang="zh-TW" altLang="en-US" dirty="0" smtClean="0"/>
              <a:t>的這項</a:t>
            </a:r>
            <a:r>
              <a:rPr lang="en-US" altLang="zh-TW" dirty="0" smtClean="0"/>
              <a:t>｢</a:t>
            </a:r>
            <a:r>
              <a:rPr lang="zh-TW" altLang="zh-TW" dirty="0" smtClean="0"/>
              <a:t>博物館認定程式</a:t>
            </a:r>
            <a:r>
              <a:rPr lang="zh-TW" altLang="en-US" dirty="0" smtClean="0"/>
              <a:t>」</a:t>
            </a:r>
            <a:r>
              <a:rPr lang="zh-TW" altLang="zh-TW" dirty="0" smtClean="0"/>
              <a:t>計畫</a:t>
            </a:r>
            <a:r>
              <a:rPr lang="en-US" altLang="zh-TW" dirty="0" smtClean="0"/>
              <a:t>(Accreditation Program)</a:t>
            </a:r>
            <a:r>
              <a:rPr lang="zh-TW" altLang="en-US" dirty="0" smtClean="0"/>
              <a:t>是在</a:t>
            </a:r>
            <a:r>
              <a:rPr lang="en-US" altLang="zh-TW" dirty="0" smtClean="0"/>
              <a:t>1967</a:t>
            </a:r>
            <a:r>
              <a:rPr lang="zh-TW" altLang="en-US" dirty="0" smtClean="0"/>
              <a:t>年應美國國會的委託，於</a:t>
            </a:r>
            <a:r>
              <a:rPr lang="en-US" altLang="zh-TW" dirty="0" smtClean="0"/>
              <a:t>1970</a:t>
            </a:r>
            <a:r>
              <a:rPr lang="zh-TW" altLang="en-US" dirty="0" smtClean="0"/>
              <a:t>年首度認定</a:t>
            </a:r>
            <a:r>
              <a:rPr lang="en-US" altLang="zh-TW" dirty="0" smtClean="0"/>
              <a:t>16</a:t>
            </a:r>
            <a:r>
              <a:rPr lang="zh-TW" altLang="en-US" dirty="0" smtClean="0"/>
              <a:t>家博物館。請參考：</a:t>
            </a:r>
            <a:r>
              <a:rPr lang="en-US" altLang="zh-TW" dirty="0" smtClean="0"/>
              <a:t>｢</a:t>
            </a:r>
            <a:r>
              <a:rPr lang="zh-TW" altLang="en-US" dirty="0" smtClean="0"/>
              <a:t>優游世界博物館</a:t>
            </a:r>
            <a:r>
              <a:rPr lang="en-US" altLang="zh-TW" dirty="0" smtClean="0"/>
              <a:t>｢</a:t>
            </a:r>
            <a:r>
              <a:rPr lang="zh-TW" altLang="en-US" dirty="0" smtClean="0"/>
              <a:t>優游世界博物館路課程的第十講，也是世界博物館界首度博物館評鑑成功的案例。</a:t>
            </a:r>
            <a:endParaRPr lang="zh-TW" altLang="en-US" dirty="0"/>
          </a:p>
        </p:txBody>
      </p:sp>
      <p:sp>
        <p:nvSpPr>
          <p:cNvPr id="4" name="投影片編號版面配置區 3"/>
          <p:cNvSpPr>
            <a:spLocks noGrp="1"/>
          </p:cNvSpPr>
          <p:nvPr>
            <p:ph type="sldNum" sz="quarter" idx="10"/>
          </p:nvPr>
        </p:nvSpPr>
        <p:spPr/>
        <p:txBody>
          <a:bodyPr/>
          <a:lstStyle/>
          <a:p>
            <a:fld id="{11D0F9D5-7CB0-4785-9675-132E407C421B}" type="slidenum">
              <a:rPr lang="zh-TW" altLang="en-US" smtClean="0"/>
              <a:t>4</a:t>
            </a:fld>
            <a:endParaRPr lang="zh-TW" altLang="en-US"/>
          </a:p>
        </p:txBody>
      </p:sp>
    </p:spTree>
    <p:extLst>
      <p:ext uri="{BB962C8B-B14F-4D97-AF65-F5344CB8AC3E}">
        <p14:creationId xmlns:p14="http://schemas.microsoft.com/office/powerpoint/2010/main" val="426519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1D0F9D5-7CB0-4785-9675-132E407C421B}" type="slidenum">
              <a:rPr lang="zh-TW" altLang="en-US" smtClean="0"/>
              <a:t>5</a:t>
            </a:fld>
            <a:endParaRPr lang="zh-TW" altLang="en-US"/>
          </a:p>
        </p:txBody>
      </p:sp>
    </p:spTree>
    <p:extLst>
      <p:ext uri="{BB962C8B-B14F-4D97-AF65-F5344CB8AC3E}">
        <p14:creationId xmlns:p14="http://schemas.microsoft.com/office/powerpoint/2010/main" val="294953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政策如果過時、被忽視、繁複而不能遵守、簡單而無用，或無助於博物館要達成其任務，也無助於在專業標準與最佳運作上呈現其使命。</a:t>
            </a:r>
          </a:p>
          <a:p>
            <a:endParaRPr lang="zh-TW" altLang="en-US" dirty="0"/>
          </a:p>
        </p:txBody>
      </p:sp>
      <p:sp>
        <p:nvSpPr>
          <p:cNvPr id="4" name="投影片編號版面配置區 3"/>
          <p:cNvSpPr>
            <a:spLocks noGrp="1"/>
          </p:cNvSpPr>
          <p:nvPr>
            <p:ph type="sldNum" sz="quarter" idx="10"/>
          </p:nvPr>
        </p:nvSpPr>
        <p:spPr/>
        <p:txBody>
          <a:bodyPr/>
          <a:lstStyle/>
          <a:p>
            <a:fld id="{11D0F9D5-7CB0-4785-9675-132E407C421B}" type="slidenum">
              <a:rPr lang="zh-TW" altLang="en-US" smtClean="0"/>
              <a:t>7</a:t>
            </a:fld>
            <a:endParaRPr lang="zh-TW" altLang="en-US"/>
          </a:p>
        </p:txBody>
      </p:sp>
    </p:spTree>
    <p:extLst>
      <p:ext uri="{BB962C8B-B14F-4D97-AF65-F5344CB8AC3E}">
        <p14:creationId xmlns:p14="http://schemas.microsoft.com/office/powerpoint/2010/main" val="60746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FF522-FEB2-4ED3-9A7C-DC0CD017E1D6}" type="slidenum">
              <a:rPr lang="en-US" altLang="zh-TW"/>
              <a:pPr/>
              <a:t>9</a:t>
            </a:fld>
            <a:endParaRPr lang="en-US" altLang="zh-TW"/>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zh-TW"/>
              <a:t>10/2005</a:t>
            </a:r>
            <a:r>
              <a:rPr lang="zh-TW" altLang="en-US"/>
              <a:t>年所攝大英博物館的正門（</a:t>
            </a:r>
            <a:r>
              <a:rPr lang="en-US" altLang="zh-TW"/>
              <a:t>1857</a:t>
            </a:r>
            <a:r>
              <a:rPr lang="zh-TW" altLang="en-US"/>
              <a:t>年建築的）。這個博物館所代表的新思維是：</a:t>
            </a:r>
            <a:r>
              <a:rPr lang="zh-TW" altLang="en-US">
                <a:ea typeface="標楷體" pitchFamily="65" charset="-120"/>
              </a:rPr>
              <a:t>由國會（</a:t>
            </a:r>
            <a:r>
              <a:rPr lang="en-US" altLang="zh-TW"/>
              <a:t>Parliament</a:t>
            </a:r>
            <a:r>
              <a:rPr lang="zh-TW" altLang="en-US">
                <a:ea typeface="標楷體" pitchFamily="65" charset="-120"/>
              </a:rPr>
              <a:t>）所購置的收藏，即不屬於國王、也不屬於國家，而是屬於所有在這塊土地上的每個人。</a:t>
            </a:r>
            <a:r>
              <a:rPr lang="zh-TW" altLang="en-US"/>
              <a:t>英國的公眾教育就在</a:t>
            </a:r>
            <a:r>
              <a:rPr lang="en-US" altLang="zh-TW"/>
              <a:t>18</a:t>
            </a:r>
            <a:r>
              <a:rPr lang="zh-TW" altLang="en-US"/>
              <a:t>世紀時，以博物館的方式為世界立下一個典範，而成為今天世界上所有自認文明的國家政府所追求要呈現政績的一種機構。</a:t>
            </a:r>
          </a:p>
        </p:txBody>
      </p:sp>
    </p:spTree>
    <p:extLst>
      <p:ext uri="{BB962C8B-B14F-4D97-AF65-F5344CB8AC3E}">
        <p14:creationId xmlns:p14="http://schemas.microsoft.com/office/powerpoint/2010/main" val="150510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0D3CA-84F5-4A02-93F3-A22D928DAE1E}" type="slidenum">
              <a:rPr lang="en-US" altLang="zh-TW"/>
              <a:pPr/>
              <a:t>10</a:t>
            </a:fld>
            <a:endParaRPr lang="en-US" altLang="zh-TW"/>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zh-TW" altLang="en-US"/>
              <a:t>這是一種介於圖書館與博物館之間的空間使用，也是博物館的「原始型」，希臘的字源是</a:t>
            </a:r>
            <a:r>
              <a:rPr lang="en-US" altLang="zh-TW"/>
              <a:t>mouseion</a:t>
            </a:r>
            <a:r>
              <a:rPr lang="zh-TW" altLang="en-US"/>
              <a:t>。大英博物館於中間庭院重建後的右側另闢一個了這個「啟蒙廳」，其目的在於說明</a:t>
            </a:r>
            <a:r>
              <a:rPr lang="en-US" altLang="zh-TW"/>
              <a:t>17, 18</a:t>
            </a:r>
            <a:r>
              <a:rPr lang="zh-TW" altLang="en-US"/>
              <a:t>世紀的學者們發展出這一項永遠改變世界知識的取向，他們相信用理性（</a:t>
            </a:r>
            <a:r>
              <a:rPr lang="en-US" altLang="zh-TW"/>
              <a:t>reason</a:t>
            </a:r>
            <a:r>
              <a:rPr lang="zh-TW" altLang="en-US"/>
              <a:t>）可以了解宇宙中神秘的「真理」。事實上，人人都可以察覺到物件的繁複性，如果他們可以透過系統性、具體性的追尋來找答案，這就是博物館的主要功能。 </a:t>
            </a:r>
          </a:p>
        </p:txBody>
      </p:sp>
    </p:spTree>
    <p:extLst>
      <p:ext uri="{BB962C8B-B14F-4D97-AF65-F5344CB8AC3E}">
        <p14:creationId xmlns:p14="http://schemas.microsoft.com/office/powerpoint/2010/main" val="26566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41BCD-FEA9-4B02-B3E8-E63F42068AF0}" type="slidenum">
              <a:rPr lang="en-US" altLang="zh-TW"/>
              <a:pPr/>
              <a:t>11</a:t>
            </a:fld>
            <a:endParaRPr lang="en-US" altLang="zh-TW"/>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zh-TW" altLang="en-US"/>
              <a:t>由於學者們求真的信仰，研究中所採用的都講究「真實」與「原件」，這就是將自己畢生研究的自然史收藏於死後捐出的</a:t>
            </a:r>
            <a:r>
              <a:rPr lang="en-US" altLang="zh-TW"/>
              <a:t>Sir Hans Sloane (1660-1753)</a:t>
            </a:r>
            <a:r>
              <a:rPr lang="zh-TW" altLang="en-US"/>
              <a:t>，大英博物館才在政府以樂透的兩萬英鎊購得，國會並另外成立一個前所未有的非營利信託機構，</a:t>
            </a:r>
            <a:r>
              <a:rPr lang="en-US" altLang="zh-TW"/>
              <a:t>the Trustee of the British Museum</a:t>
            </a:r>
            <a:r>
              <a:rPr lang="zh-TW" altLang="en-US"/>
              <a:t>來主持博物館的營運，以全民樂透所有的公款所購置的、全民信託的機構來主持，全民成為大英博物館的所有人，這是現代博物館的起始。 </a:t>
            </a:r>
          </a:p>
        </p:txBody>
      </p:sp>
    </p:spTree>
    <p:extLst>
      <p:ext uri="{BB962C8B-B14F-4D97-AF65-F5344CB8AC3E}">
        <p14:creationId xmlns:p14="http://schemas.microsoft.com/office/powerpoint/2010/main" val="269223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7DE00-E8A7-41B2-95AE-1D5A2C510947}" type="slidenum">
              <a:rPr lang="en-US" altLang="zh-TW"/>
              <a:pPr/>
              <a:t>12</a:t>
            </a:fld>
            <a:endParaRPr lang="en-US" altLang="zh-TW"/>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zh-TW" altLang="en-US"/>
              <a:t>這是當年由</a:t>
            </a:r>
            <a:r>
              <a:rPr lang="en-US" altLang="zh-TW"/>
              <a:t>Dublin Hospitals Lottery</a:t>
            </a:r>
            <a:r>
              <a:rPr lang="zh-TW" altLang="en-US"/>
              <a:t>所發行的彩劵，其收入作為購賣</a:t>
            </a:r>
            <a:r>
              <a:rPr lang="en-US" altLang="zh-TW"/>
              <a:t>Sir Sloane</a:t>
            </a:r>
            <a:r>
              <a:rPr lang="zh-TW" altLang="en-US"/>
              <a:t>的自然史收藏用。</a:t>
            </a:r>
          </a:p>
        </p:txBody>
      </p:sp>
    </p:spTree>
    <p:extLst>
      <p:ext uri="{BB962C8B-B14F-4D97-AF65-F5344CB8AC3E}">
        <p14:creationId xmlns:p14="http://schemas.microsoft.com/office/powerpoint/2010/main" val="42845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255079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358541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373395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400585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334324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41314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428666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233371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52009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126128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7506E33-CC49-45BA-BBAF-D04A2EB8B648}" type="datetimeFigureOut">
              <a:rPr lang="zh-TW" altLang="en-US" smtClean="0"/>
              <a:t>2020/2/9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321625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06E33-CC49-45BA-BBAF-D04A2EB8B648}" type="datetimeFigureOut">
              <a:rPr lang="zh-TW" altLang="en-US" smtClean="0"/>
              <a:t>2020/2/9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F0CCD-8E22-409B-A4BF-A94ED7E6D46F}" type="slidenum">
              <a:rPr lang="zh-TW" altLang="en-US" smtClean="0"/>
              <a:t>‹#›</a:t>
            </a:fld>
            <a:endParaRPr lang="zh-TW" altLang="en-US"/>
          </a:p>
        </p:txBody>
      </p:sp>
    </p:spTree>
    <p:extLst>
      <p:ext uri="{BB962C8B-B14F-4D97-AF65-F5344CB8AC3E}">
        <p14:creationId xmlns:p14="http://schemas.microsoft.com/office/powerpoint/2010/main" val="331883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mmsend49.com/link.cfm?r=99549091&amp;sid=22332110&amp;m=2457669&amp;u=Museum&amp;j=12659305&amp;s=http://aam-us.org/resources/assessment-programs/core-documents?utm_source=MagnetMail&amp;utm_medium=email&amp;utm_term=hsu88539239@yahoo.com.tw&amp;utm_content=Weekly%3A%2001/15/13&amp;utm_campaign=Weekly%3A%20Jan.%20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msend49.com/link.cfm?r=99549091&amp;sid=22332111&amp;m=2457669&amp;u=Museum&amp;j=12659305&amp;s=http://aam-us.org/resources/online-learning/effective-collections-management-policy?utm_source=MagnetMail&amp;utm_medium=email&amp;utm_term=hsu88539239@yahoo.com.tw&amp;utm_content=Weekly%3A%2001/15/13&amp;utm_campaign=Weekly%3A%20Jan.%201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收藏管理政策</a:t>
            </a:r>
            <a:endParaRPr lang="zh-TW" altLang="en-US" dirty="0"/>
          </a:p>
        </p:txBody>
      </p:sp>
      <p:sp>
        <p:nvSpPr>
          <p:cNvPr id="3" name="副標題 2"/>
          <p:cNvSpPr>
            <a:spLocks noGrp="1"/>
          </p:cNvSpPr>
          <p:nvPr>
            <p:ph type="subTitle" idx="1"/>
          </p:nvPr>
        </p:nvSpPr>
        <p:spPr/>
        <p:txBody>
          <a:bodyPr/>
          <a:lstStyle/>
          <a:p>
            <a:endParaRPr lang="en-US" altLang="zh-TW" dirty="0" smtClean="0"/>
          </a:p>
          <a:p>
            <a:r>
              <a:rPr lang="zh-TW" altLang="en-US" dirty="0"/>
              <a:t>美國博物館專業協會</a:t>
            </a:r>
          </a:p>
        </p:txBody>
      </p:sp>
    </p:spTree>
    <p:extLst>
      <p:ext uri="{BB962C8B-B14F-4D97-AF65-F5344CB8AC3E}">
        <p14:creationId xmlns:p14="http://schemas.microsoft.com/office/powerpoint/2010/main" val="354383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1029" descr="這種地方是介於圖舒館與博物館之間的研究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12192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4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63" y="-9525"/>
            <a:ext cx="4840287"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61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購置Sloane收藏的彩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24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1029" descr="啟蒙時代的學者之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6172200"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29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旋轉對象 DSCN6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5600700" cy="74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0"/>
            <a:ext cx="6383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4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274638"/>
            <a:ext cx="6192688" cy="994122"/>
          </a:xfrm>
        </p:spPr>
        <p:txBody>
          <a:bodyPr>
            <a:normAutofit/>
          </a:bodyPr>
          <a:lstStyle/>
          <a:p>
            <a:r>
              <a:rPr lang="zh-TW" altLang="en-US" sz="3600" b="1" dirty="0" smtClean="0"/>
              <a:t>收藏管理政策是什麼？</a:t>
            </a:r>
            <a:endParaRPr lang="zh-TW" altLang="en-US" sz="3600" b="1" dirty="0"/>
          </a:p>
        </p:txBody>
      </p:sp>
      <p:sp>
        <p:nvSpPr>
          <p:cNvPr id="3" name="內容版面配置區 2"/>
          <p:cNvSpPr>
            <a:spLocks noGrp="1"/>
          </p:cNvSpPr>
          <p:nvPr>
            <p:ph idx="1"/>
          </p:nvPr>
        </p:nvSpPr>
        <p:spPr/>
        <p:txBody>
          <a:bodyPr>
            <a:normAutofit fontScale="92500" lnSpcReduction="20000"/>
          </a:bodyPr>
          <a:lstStyle/>
          <a:p>
            <a:r>
              <a:rPr lang="zh-TW" altLang="zh-TW" dirty="0"/>
              <a:t>這些政策必須是</a:t>
            </a:r>
            <a:r>
              <a:rPr lang="zh-TW" altLang="zh-TW" dirty="0" smtClean="0"/>
              <a:t>博物館每</a:t>
            </a:r>
            <a:r>
              <a:rPr lang="zh-TW" altLang="zh-TW" dirty="0"/>
              <a:t>個人都瞭解而且可以接受</a:t>
            </a:r>
            <a:r>
              <a:rPr lang="zh-TW" altLang="zh-TW" dirty="0" smtClean="0"/>
              <a:t>的</a:t>
            </a:r>
            <a:r>
              <a:rPr lang="zh-TW" altLang="en-US" dirty="0" smtClean="0"/>
              <a:t>，也就是說</a:t>
            </a:r>
            <a:r>
              <a:rPr lang="zh-TW" altLang="zh-TW" dirty="0" smtClean="0"/>
              <a:t>館員</a:t>
            </a:r>
            <a:r>
              <a:rPr lang="zh-TW" altLang="zh-TW" dirty="0"/>
              <a:t>、主管單位與志願者</a:t>
            </a:r>
            <a:r>
              <a:rPr lang="zh-TW" altLang="zh-TW" dirty="0" smtClean="0"/>
              <a:t>對</a:t>
            </a:r>
            <a:r>
              <a:rPr lang="zh-TW" altLang="en-US" dirty="0" smtClean="0"/>
              <a:t>典藏管理</a:t>
            </a:r>
            <a:r>
              <a:rPr lang="zh-TW" altLang="zh-TW" dirty="0" smtClean="0"/>
              <a:t>政策</a:t>
            </a:r>
            <a:r>
              <a:rPr lang="zh-TW" altLang="zh-TW" dirty="0"/>
              <a:t>的目的、政策內容與程式之間的主要焦點目標，以及這項管理程式中如何把政策</a:t>
            </a:r>
            <a:r>
              <a:rPr lang="zh-TW" altLang="zh-TW" dirty="0" smtClean="0"/>
              <a:t>納入</a:t>
            </a:r>
            <a:r>
              <a:rPr lang="zh-TW" altLang="en-US" dirty="0" smtClean="0"/>
              <a:t>他們營運博物館的</a:t>
            </a:r>
            <a:r>
              <a:rPr lang="zh-TW" altLang="zh-TW" dirty="0" smtClean="0"/>
              <a:t>行動</a:t>
            </a:r>
            <a:r>
              <a:rPr lang="zh-TW" altLang="zh-TW" dirty="0"/>
              <a:t>都要有所</a:t>
            </a:r>
            <a:r>
              <a:rPr lang="zh-TW" altLang="zh-TW" dirty="0" smtClean="0"/>
              <a:t>瞭解</a:t>
            </a:r>
            <a:r>
              <a:rPr lang="zh-TW" altLang="en-US" dirty="0" smtClean="0"/>
              <a:t>；</a:t>
            </a:r>
            <a:endParaRPr lang="en-US" altLang="zh-TW" dirty="0" smtClean="0"/>
          </a:p>
          <a:p>
            <a:r>
              <a:rPr lang="zh-TW" altLang="zh-TW" dirty="0"/>
              <a:t>主管單位是要通過管理政策並為政策內容負起最終的責任的</a:t>
            </a:r>
            <a:r>
              <a:rPr lang="zh-TW" altLang="zh-TW" dirty="0" smtClean="0"/>
              <a:t>；</a:t>
            </a:r>
            <a:endParaRPr lang="en-US" altLang="zh-TW" dirty="0" smtClean="0"/>
          </a:p>
          <a:p>
            <a:r>
              <a:rPr lang="zh-TW" altLang="zh-TW" dirty="0"/>
              <a:t>每</a:t>
            </a:r>
            <a:r>
              <a:rPr lang="zh-TW" altLang="zh-TW" dirty="0" smtClean="0"/>
              <a:t>個</a:t>
            </a:r>
            <a:r>
              <a:rPr lang="zh-TW" altLang="en-US" dirty="0" smtClean="0"/>
              <a:t>館員</a:t>
            </a:r>
            <a:r>
              <a:rPr lang="zh-TW" altLang="zh-TW" dirty="0" smtClean="0"/>
              <a:t>都因瞭解</a:t>
            </a:r>
            <a:r>
              <a:rPr lang="zh-TW" altLang="en-US" dirty="0" smtClean="0"/>
              <a:t>管理政策而</a:t>
            </a:r>
            <a:r>
              <a:rPr lang="zh-TW" altLang="zh-TW" dirty="0" smtClean="0"/>
              <a:t>在</a:t>
            </a:r>
            <a:r>
              <a:rPr lang="zh-TW" altLang="zh-TW" dirty="0"/>
              <a:t>工作上所分配到的使命是</a:t>
            </a:r>
            <a:r>
              <a:rPr lang="zh-TW" altLang="zh-TW" dirty="0" smtClean="0"/>
              <a:t>什麼</a:t>
            </a:r>
            <a:r>
              <a:rPr lang="zh-TW" altLang="en-US" dirty="0" smtClean="0"/>
              <a:t>；</a:t>
            </a:r>
            <a:endParaRPr lang="en-US" altLang="zh-TW" dirty="0" smtClean="0"/>
          </a:p>
          <a:p>
            <a:r>
              <a:rPr lang="zh-TW" altLang="zh-TW" dirty="0"/>
              <a:t>這</a:t>
            </a:r>
            <a:r>
              <a:rPr lang="zh-TW" altLang="zh-TW" dirty="0" smtClean="0"/>
              <a:t>項</a:t>
            </a:r>
            <a:r>
              <a:rPr lang="zh-TW" altLang="en-US" dirty="0" smtClean="0"/>
              <a:t>政策形成的</a:t>
            </a:r>
            <a:r>
              <a:rPr lang="zh-TW" altLang="zh-TW" dirty="0" smtClean="0"/>
              <a:t>過程</a:t>
            </a:r>
            <a:r>
              <a:rPr lang="zh-TW" altLang="zh-TW" dirty="0"/>
              <a:t>是：開始起草、審核、重審與建議，然後讓主管單位通過。</a:t>
            </a:r>
            <a:endParaRPr lang="zh-TW" altLang="en-US" dirty="0"/>
          </a:p>
        </p:txBody>
      </p:sp>
    </p:spTree>
    <p:extLst>
      <p:ext uri="{BB962C8B-B14F-4D97-AF65-F5344CB8AC3E}">
        <p14:creationId xmlns:p14="http://schemas.microsoft.com/office/powerpoint/2010/main" val="148681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476673"/>
            <a:ext cx="7704856" cy="1080120"/>
          </a:xfrm>
        </p:spPr>
        <p:txBody>
          <a:bodyPr>
            <a:normAutofit/>
          </a:bodyPr>
          <a:lstStyle/>
          <a:p>
            <a:r>
              <a:rPr lang="zh-TW" altLang="en-US" sz="4000" b="1" dirty="0" smtClean="0"/>
              <a:t>收藏管理政策订定流程</a:t>
            </a:r>
            <a:endParaRPr lang="zh-TW" altLang="en-US" sz="4000" b="1" dirty="0"/>
          </a:p>
        </p:txBody>
      </p:sp>
      <p:sp>
        <p:nvSpPr>
          <p:cNvPr id="3" name="副標題 2"/>
          <p:cNvSpPr>
            <a:spLocks noGrp="1"/>
          </p:cNvSpPr>
          <p:nvPr>
            <p:ph type="subTitle" idx="1"/>
          </p:nvPr>
        </p:nvSpPr>
        <p:spPr>
          <a:xfrm>
            <a:off x="971600" y="1916832"/>
            <a:ext cx="7344816" cy="4320480"/>
          </a:xfrm>
        </p:spPr>
        <p:txBody>
          <a:bodyPr>
            <a:normAutofit fontScale="92500" lnSpcReduction="10000"/>
          </a:bodyPr>
          <a:lstStyle/>
          <a:p>
            <a:pPr marL="457200" lvl="0" indent="-457200" algn="l">
              <a:buFont typeface="Arial" charset="0"/>
              <a:buChar char="•"/>
            </a:pPr>
            <a:r>
              <a:rPr lang="zh-CN" altLang="zh-TW" b="1" dirty="0" smtClean="0">
                <a:solidFill>
                  <a:schemeClr val="tx1"/>
                </a:solidFill>
                <a:latin typeface="新細明體" panose="02020500000000000000" pitchFamily="18" charset="-120"/>
                <a:ea typeface="新細明體" panose="02020500000000000000" pitchFamily="18" charset="-120"/>
              </a:rPr>
              <a:t>成立幷集合撰寫小組；</a:t>
            </a:r>
            <a:endParaRPr lang="en-US" altLang="zh-CN" b="1" dirty="0" smtClean="0">
              <a:solidFill>
                <a:schemeClr val="tx1"/>
              </a:solidFill>
              <a:latin typeface="新細明體" panose="02020500000000000000" pitchFamily="18" charset="-120"/>
              <a:ea typeface="新細明體" panose="02020500000000000000" pitchFamily="18" charset="-120"/>
            </a:endParaRPr>
          </a:p>
          <a:p>
            <a:pPr marL="457200" indent="-457200" algn="l">
              <a:buFont typeface="Arial" charset="0"/>
              <a:buChar char="•"/>
            </a:pPr>
            <a:r>
              <a:rPr lang="zh-CN" altLang="zh-TW" b="1" dirty="0" smtClean="0">
                <a:solidFill>
                  <a:schemeClr val="tx1"/>
                </a:solidFill>
                <a:latin typeface="新細明體" panose="02020500000000000000" pitchFamily="18" charset="-120"/>
                <a:ea typeface="新細明體" panose="02020500000000000000" pitchFamily="18" charset="-120"/>
              </a:rPr>
              <a:t>發展政策；</a:t>
            </a:r>
            <a:endParaRPr lang="zh-TW" altLang="zh-TW" b="1" dirty="0" smtClean="0">
              <a:solidFill>
                <a:schemeClr val="tx1"/>
              </a:solidFill>
              <a:latin typeface="新細明體" panose="02020500000000000000" pitchFamily="18" charset="-120"/>
              <a:ea typeface="新細明體" panose="02020500000000000000" pitchFamily="18" charset="-120"/>
            </a:endParaRPr>
          </a:p>
          <a:p>
            <a:pPr marL="457200" indent="-457200" algn="l">
              <a:buFont typeface="Arial" charset="0"/>
              <a:buChar char="•"/>
            </a:pPr>
            <a:r>
              <a:rPr lang="zh-CN" altLang="zh-TW" b="1" dirty="0" smtClean="0">
                <a:solidFill>
                  <a:schemeClr val="tx1"/>
                </a:solidFill>
                <a:latin typeface="新細明體" panose="02020500000000000000" pitchFamily="18" charset="-120"/>
                <a:ea typeface="新細明體" panose="02020500000000000000" pitchFamily="18" charset="-120"/>
              </a:rPr>
              <a:t>審核標準；</a:t>
            </a:r>
            <a:endParaRPr lang="zh-TW" altLang="zh-TW" b="1" dirty="0" smtClean="0">
              <a:solidFill>
                <a:schemeClr val="tx1"/>
              </a:solidFill>
              <a:latin typeface="新細明體" panose="02020500000000000000" pitchFamily="18" charset="-120"/>
              <a:ea typeface="新細明體" panose="02020500000000000000" pitchFamily="18" charset="-120"/>
            </a:endParaRPr>
          </a:p>
          <a:p>
            <a:pPr marL="457200" indent="-457200" algn="l">
              <a:buFont typeface="Arial" charset="0"/>
              <a:buChar char="•"/>
            </a:pPr>
            <a:r>
              <a:rPr lang="zh-CN" altLang="zh-TW" b="1" dirty="0" smtClean="0">
                <a:solidFill>
                  <a:schemeClr val="tx1"/>
                </a:solidFill>
                <a:latin typeface="新細明體" panose="02020500000000000000" pitchFamily="18" charset="-120"/>
                <a:ea typeface="新細明體" panose="02020500000000000000" pitchFamily="18" charset="-120"/>
              </a:rPr>
              <a:t>收集回饋資料；</a:t>
            </a:r>
            <a:endParaRPr lang="zh-TW" altLang="zh-TW" b="1" dirty="0" smtClean="0">
              <a:solidFill>
                <a:schemeClr val="tx1"/>
              </a:solidFill>
              <a:latin typeface="新細明體" panose="02020500000000000000" pitchFamily="18" charset="-120"/>
              <a:ea typeface="新細明體" panose="02020500000000000000" pitchFamily="18" charset="-120"/>
            </a:endParaRPr>
          </a:p>
          <a:p>
            <a:pPr marL="457200" indent="-457200" algn="l">
              <a:buFont typeface="Arial" charset="0"/>
              <a:buChar char="•"/>
            </a:pPr>
            <a:r>
              <a:rPr lang="zh-CN" altLang="zh-TW" b="1" dirty="0" smtClean="0">
                <a:solidFill>
                  <a:schemeClr val="tx1"/>
                </a:solidFill>
                <a:latin typeface="新細明體" panose="02020500000000000000" pitchFamily="18" charset="-120"/>
                <a:ea typeface="新細明體" panose="02020500000000000000" pitchFamily="18" charset="-120"/>
              </a:rPr>
              <a:t>獲得主管單位背書；</a:t>
            </a:r>
            <a:endParaRPr lang="zh-TW" altLang="zh-TW" b="1" dirty="0" smtClean="0">
              <a:solidFill>
                <a:schemeClr val="tx1"/>
              </a:solidFill>
              <a:latin typeface="新細明體" panose="02020500000000000000" pitchFamily="18" charset="-120"/>
              <a:ea typeface="新細明體" panose="02020500000000000000" pitchFamily="18" charset="-120"/>
            </a:endParaRPr>
          </a:p>
          <a:p>
            <a:pPr marL="457200" indent="-457200" algn="l">
              <a:buFont typeface="Arial" charset="0"/>
              <a:buChar char="•"/>
            </a:pPr>
            <a:r>
              <a:rPr lang="zh-CN" altLang="zh-TW" b="1" dirty="0" smtClean="0">
                <a:solidFill>
                  <a:schemeClr val="tx1"/>
                </a:solidFill>
                <a:latin typeface="新細明體" panose="02020500000000000000" pitchFamily="18" charset="-120"/>
                <a:ea typeface="新細明體" panose="02020500000000000000" pitchFamily="18" charset="-120"/>
              </a:rPr>
              <a:t>發展程序；</a:t>
            </a:r>
            <a:endParaRPr lang="zh-TW" altLang="zh-TW" b="1" dirty="0" smtClean="0">
              <a:solidFill>
                <a:schemeClr val="tx1"/>
              </a:solidFill>
              <a:latin typeface="新細明體" panose="02020500000000000000" pitchFamily="18" charset="-120"/>
              <a:ea typeface="新細明體" panose="02020500000000000000" pitchFamily="18" charset="-120"/>
            </a:endParaRPr>
          </a:p>
          <a:p>
            <a:pPr marL="457200" indent="-457200" algn="l">
              <a:buFont typeface="Arial" charset="0"/>
              <a:buChar char="•"/>
            </a:pPr>
            <a:r>
              <a:rPr lang="zh-CN" altLang="zh-TW" b="1" dirty="0" smtClean="0">
                <a:solidFill>
                  <a:schemeClr val="tx1"/>
                </a:solidFill>
                <a:latin typeface="新細明體" panose="02020500000000000000" pitchFamily="18" charset="-120"/>
                <a:ea typeface="新細明體" panose="02020500000000000000" pitchFamily="18" charset="-120"/>
              </a:rPr>
              <a:t>實踐；</a:t>
            </a:r>
            <a:endParaRPr lang="zh-TW" altLang="zh-TW" b="1" dirty="0" smtClean="0">
              <a:solidFill>
                <a:schemeClr val="tx1"/>
              </a:solidFill>
              <a:latin typeface="新細明體" panose="02020500000000000000" pitchFamily="18" charset="-120"/>
              <a:ea typeface="新細明體" panose="02020500000000000000" pitchFamily="18" charset="-120"/>
            </a:endParaRPr>
          </a:p>
          <a:p>
            <a:pPr marL="457200" indent="-457200" algn="l">
              <a:buFont typeface="Arial" charset="0"/>
              <a:buChar char="•"/>
            </a:pPr>
            <a:r>
              <a:rPr lang="zh-CN" altLang="zh-TW" b="1" dirty="0" smtClean="0">
                <a:solidFill>
                  <a:schemeClr val="tx1"/>
                </a:solidFill>
                <a:latin typeface="新細明體" panose="02020500000000000000" pitchFamily="18" charset="-120"/>
                <a:ea typeface="新細明體" panose="02020500000000000000" pitchFamily="18" charset="-120"/>
              </a:rPr>
              <a:t>定期的審查與重新檢討。</a:t>
            </a:r>
            <a:endParaRPr lang="en-US" altLang="zh-TW" b="1" dirty="0" smtClean="0">
              <a:solidFill>
                <a:schemeClr val="tx1"/>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69364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274638"/>
            <a:ext cx="6192688" cy="1066130"/>
          </a:xfrm>
        </p:spPr>
        <p:txBody>
          <a:bodyPr>
            <a:normAutofit/>
          </a:bodyPr>
          <a:lstStyle/>
          <a:p>
            <a:r>
              <a:rPr lang="en-US" altLang="zh-TW" sz="3600" b="1" dirty="0" smtClean="0"/>
              <a:t>AAM</a:t>
            </a:r>
            <a:r>
              <a:rPr lang="zh-TW" altLang="en-US" sz="3600" b="1" dirty="0" smtClean="0"/>
              <a:t>典藏管理政策之依據</a:t>
            </a:r>
            <a:endParaRPr lang="zh-TW" altLang="en-US" sz="3600" b="1" dirty="0"/>
          </a:p>
        </p:txBody>
      </p:sp>
      <p:sp>
        <p:nvSpPr>
          <p:cNvPr id="3" name="內容版面配置區 2"/>
          <p:cNvSpPr>
            <a:spLocks noGrp="1"/>
          </p:cNvSpPr>
          <p:nvPr>
            <p:ph idx="1"/>
          </p:nvPr>
        </p:nvSpPr>
        <p:spPr/>
        <p:txBody>
          <a:bodyPr/>
          <a:lstStyle/>
          <a:p>
            <a:r>
              <a:rPr lang="en-US" altLang="zh-TW" dirty="0"/>
              <a:t>AAM</a:t>
            </a:r>
            <a:r>
              <a:rPr lang="zh-TW" altLang="zh-TW" dirty="0"/>
              <a:t>的核心檔案的審定</a:t>
            </a:r>
            <a:r>
              <a:rPr lang="en-US" altLang="zh-TW" dirty="0"/>
              <a:t>(</a:t>
            </a:r>
            <a:r>
              <a:rPr lang="en-US" altLang="zh-TW" u="sng" dirty="0">
                <a:hlinkClick r:id="rId3"/>
              </a:rPr>
              <a:t>Core Documents Verification</a:t>
            </a:r>
            <a:r>
              <a:rPr lang="en-US" altLang="zh-TW" dirty="0" smtClean="0"/>
              <a:t>)</a:t>
            </a:r>
            <a:r>
              <a:rPr lang="zh-TW" altLang="en-US" dirty="0" smtClean="0"/>
              <a:t>也是</a:t>
            </a:r>
            <a:r>
              <a:rPr lang="en-US" altLang="zh-TW" dirty="0" smtClean="0"/>
              <a:t>｢</a:t>
            </a:r>
            <a:r>
              <a:rPr lang="zh-TW" altLang="zh-TW" dirty="0" smtClean="0"/>
              <a:t>博物館</a:t>
            </a:r>
            <a:r>
              <a:rPr lang="zh-TW" altLang="zh-TW" dirty="0"/>
              <a:t>認定</a:t>
            </a:r>
            <a:r>
              <a:rPr lang="zh-TW" altLang="zh-TW" dirty="0" smtClean="0"/>
              <a:t>程式</a:t>
            </a:r>
            <a:r>
              <a:rPr lang="zh-TW" altLang="en-US" dirty="0" smtClean="0"/>
              <a:t>」</a:t>
            </a:r>
            <a:r>
              <a:rPr lang="zh-TW" altLang="zh-TW" dirty="0" smtClean="0"/>
              <a:t>計畫</a:t>
            </a:r>
            <a:r>
              <a:rPr lang="en-US" altLang="zh-TW" dirty="0"/>
              <a:t>(Accreditation Program)</a:t>
            </a:r>
            <a:r>
              <a:rPr lang="zh-TW" altLang="zh-TW" dirty="0"/>
              <a:t>是平行一致的</a:t>
            </a:r>
            <a:r>
              <a:rPr lang="zh-TW" altLang="zh-TW" dirty="0" smtClean="0"/>
              <a:t>。</a:t>
            </a:r>
            <a:endParaRPr lang="en-US" altLang="zh-TW" dirty="0" smtClean="0"/>
          </a:p>
          <a:p>
            <a:r>
              <a:rPr lang="en-US" altLang="zh-TW" dirty="0" smtClean="0"/>
              <a:t>AAM｢</a:t>
            </a:r>
            <a:r>
              <a:rPr lang="zh-TW" altLang="en-US" dirty="0" smtClean="0"/>
              <a:t>有效的收藏管理政策之發展」</a:t>
            </a:r>
            <a:r>
              <a:rPr lang="en-US" altLang="zh-TW" dirty="0" smtClean="0"/>
              <a:t>(</a:t>
            </a:r>
            <a:r>
              <a:rPr lang="zh-TW" altLang="en-US" dirty="0" smtClean="0">
                <a:hlinkClick r:id="rId4"/>
              </a:rPr>
              <a:t> </a:t>
            </a:r>
            <a:r>
              <a:rPr lang="en-US" altLang="zh-TW" u="sng" dirty="0" smtClean="0">
                <a:hlinkClick r:id="rId4"/>
              </a:rPr>
              <a:t>Developing </a:t>
            </a:r>
            <a:r>
              <a:rPr lang="en-US" altLang="zh-TW" u="sng" dirty="0">
                <a:hlinkClick r:id="rId4"/>
              </a:rPr>
              <a:t>an Effective Collections Management </a:t>
            </a:r>
            <a:r>
              <a:rPr lang="en-US" altLang="zh-TW" u="sng" dirty="0" smtClean="0">
                <a:hlinkClick r:id="rId4"/>
              </a:rPr>
              <a:t>Policy</a:t>
            </a:r>
            <a:r>
              <a:rPr lang="en-US" altLang="zh-TW" dirty="0" smtClean="0"/>
              <a:t>)</a:t>
            </a:r>
            <a:r>
              <a:rPr lang="zh-TW" altLang="zh-TW" dirty="0" smtClean="0"/>
              <a:t>工作</a:t>
            </a:r>
            <a:r>
              <a:rPr lang="zh-TW" altLang="zh-TW" dirty="0"/>
              <a:t>坊的實習。所有博物館團體會員都可以有三名代表免費</a:t>
            </a:r>
            <a:r>
              <a:rPr lang="zh-TW" altLang="zh-TW" dirty="0" smtClean="0"/>
              <a:t>參加</a:t>
            </a:r>
            <a:r>
              <a:rPr lang="zh-TW" altLang="en-US" dirty="0"/>
              <a:t>，也是團隊合作的開始模式。</a:t>
            </a:r>
          </a:p>
        </p:txBody>
      </p:sp>
    </p:spTree>
    <p:extLst>
      <p:ext uri="{BB962C8B-B14F-4D97-AF65-F5344CB8AC3E}">
        <p14:creationId xmlns:p14="http://schemas.microsoft.com/office/powerpoint/2010/main" val="380951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CN" altLang="zh-TW" sz="4000" b="1" dirty="0" smtClean="0">
                <a:latin typeface="新細明體" panose="02020500000000000000" pitchFamily="18" charset="-120"/>
                <a:ea typeface="新細明體" panose="02020500000000000000" pitchFamily="18" charset="-120"/>
              </a:rPr>
              <a:t>收藏管理</a:t>
            </a:r>
            <a:r>
              <a:rPr lang="zh-CN" altLang="zh-TW" sz="4000" b="1" dirty="0" smtClean="0">
                <a:latin typeface="新細明體" panose="02020500000000000000" pitchFamily="18" charset="-120"/>
                <a:ea typeface="新細明體" panose="02020500000000000000" pitchFamily="18" charset="-120"/>
              </a:rPr>
              <a:t>政策</a:t>
            </a:r>
            <a:r>
              <a:rPr lang="zh-TW" altLang="en-US" sz="4000" b="1" dirty="0" smtClean="0">
                <a:latin typeface="新細明體" panose="02020500000000000000" pitchFamily="18" charset="-120"/>
                <a:ea typeface="新細明體" panose="02020500000000000000" pitchFamily="18" charset="-120"/>
              </a:rPr>
              <a:t>的內容</a:t>
            </a:r>
            <a:endParaRPr lang="zh-TW" altLang="en-US" sz="4000" b="1" dirty="0">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p:txBody>
          <a:bodyPr/>
          <a:lstStyle/>
          <a:p>
            <a:r>
              <a:rPr lang="zh-CN" altLang="zh-TW" dirty="0" smtClean="0">
                <a:latin typeface="新細明體" panose="02020500000000000000" pitchFamily="18" charset="-120"/>
                <a:ea typeface="新細明體" panose="02020500000000000000" pitchFamily="18" charset="-120"/>
              </a:rPr>
              <a:t>定義博物館收藏的範疇</a:t>
            </a:r>
            <a:r>
              <a:rPr lang="zh-TW" altLang="en-US" dirty="0" smtClean="0">
                <a:latin typeface="新細明體" panose="02020500000000000000" pitchFamily="18" charset="-120"/>
                <a:ea typeface="新細明體" panose="02020500000000000000" pitchFamily="18" charset="-120"/>
              </a:rPr>
              <a:t>；</a:t>
            </a:r>
            <a:endParaRPr lang="en-US" altLang="zh-TW" dirty="0" smtClean="0">
              <a:latin typeface="新細明體" panose="02020500000000000000" pitchFamily="18" charset="-120"/>
              <a:ea typeface="新細明體" panose="02020500000000000000" pitchFamily="18" charset="-120"/>
            </a:endParaRPr>
          </a:p>
          <a:p>
            <a:r>
              <a:rPr lang="zh-CN" altLang="zh-TW" dirty="0" smtClean="0">
                <a:latin typeface="新細明體" panose="02020500000000000000" pitchFamily="18" charset="-120"/>
                <a:ea typeface="新細明體" panose="02020500000000000000" pitchFamily="18" charset="-120"/>
              </a:rPr>
              <a:t>定義博物館如何照顧收藏</a:t>
            </a:r>
            <a:r>
              <a:rPr lang="zh-TW" altLang="en-US" dirty="0" smtClean="0">
                <a:latin typeface="新細明體" panose="02020500000000000000" pitchFamily="18" charset="-120"/>
                <a:ea typeface="新細明體" panose="02020500000000000000" pitchFamily="18" charset="-120"/>
              </a:rPr>
              <a:t>；</a:t>
            </a:r>
            <a:endParaRPr lang="en-US" altLang="zh-TW" dirty="0" smtClean="0">
              <a:latin typeface="新細明體" panose="02020500000000000000" pitchFamily="18" charset="-120"/>
              <a:ea typeface="新細明體" panose="02020500000000000000" pitchFamily="18" charset="-120"/>
            </a:endParaRPr>
          </a:p>
          <a:p>
            <a:r>
              <a:rPr lang="zh-CN" altLang="zh-TW" dirty="0" smtClean="0">
                <a:latin typeface="新細明體" panose="02020500000000000000" pitchFamily="18" charset="-120"/>
                <a:ea typeface="新細明體" panose="02020500000000000000" pitchFamily="18" charset="-120"/>
              </a:rPr>
              <a:t>館內的收藏可以讓公衆使用</a:t>
            </a:r>
            <a:r>
              <a:rPr lang="zh-TW" altLang="en-US" dirty="0" smtClean="0">
                <a:latin typeface="新細明體" panose="02020500000000000000" pitchFamily="18" charset="-120"/>
                <a:ea typeface="新細明體" panose="02020500000000000000" pitchFamily="18" charset="-120"/>
              </a:rPr>
              <a:t>；</a:t>
            </a:r>
            <a:endParaRPr lang="en-US" altLang="zh-TW" dirty="0" smtClean="0">
              <a:latin typeface="新細明體" panose="02020500000000000000" pitchFamily="18" charset="-120"/>
              <a:ea typeface="新細明體" panose="02020500000000000000" pitchFamily="18" charset="-120"/>
            </a:endParaRPr>
          </a:p>
          <a:p>
            <a:r>
              <a:rPr lang="zh-CN" altLang="zh-TW" dirty="0" smtClean="0">
                <a:latin typeface="新細明體" panose="02020500000000000000" pitchFamily="18" charset="-120"/>
                <a:ea typeface="新細明體" panose="02020500000000000000" pitchFamily="18" charset="-120"/>
              </a:rPr>
              <a:t>說明博物館收藏的管理</a:t>
            </a:r>
            <a:r>
              <a:rPr lang="zh-TW" altLang="en-US" dirty="0" smtClean="0">
                <a:latin typeface="新細明體" panose="02020500000000000000" pitchFamily="18" charset="-120"/>
                <a:ea typeface="新細明體" panose="02020500000000000000" pitchFamily="18" charset="-120"/>
              </a:rPr>
              <a:t>：</a:t>
            </a:r>
            <a:r>
              <a:rPr lang="zh-CN" altLang="zh-TW" dirty="0" smtClean="0">
                <a:latin typeface="新細明體" panose="02020500000000000000" pitchFamily="18" charset="-120"/>
                <a:ea typeface="新細明體" panose="02020500000000000000" pitchFamily="18" charset="-120"/>
              </a:rPr>
              <a:t>活體收藏的機構在政策與程序上可能使用不同的術語來管理他們的動植物</a:t>
            </a:r>
            <a:r>
              <a:rPr lang="zh-TW" altLang="en-US" dirty="0" smtClean="0">
                <a:latin typeface="新細明體" panose="02020500000000000000" pitchFamily="18" charset="-120"/>
                <a:ea typeface="新細明體" panose="02020500000000000000" pitchFamily="18" charset="-120"/>
              </a:rPr>
              <a:t>、</a:t>
            </a:r>
            <a:r>
              <a:rPr lang="zh-CN" altLang="zh-TW" dirty="0" smtClean="0">
                <a:latin typeface="新細明體" panose="02020500000000000000" pitchFamily="18" charset="-120"/>
                <a:ea typeface="新細明體" panose="02020500000000000000" pitchFamily="18" charset="-120"/>
              </a:rPr>
              <a:t>沒有收藏而是借來的、使用其他人所擁有的</a:t>
            </a:r>
            <a:r>
              <a:rPr lang="zh-TW" altLang="en-US" dirty="0" smtClean="0">
                <a:latin typeface="新細明體" panose="02020500000000000000" pitchFamily="18" charset="-120"/>
                <a:ea typeface="新細明體" panose="02020500000000000000" pitchFamily="18" charset="-120"/>
              </a:rPr>
              <a:t>物件</a:t>
            </a:r>
            <a:r>
              <a:rPr lang="zh-CN" altLang="zh-TW" dirty="0" smtClean="0">
                <a:latin typeface="新細明體" panose="02020500000000000000" pitchFamily="18" charset="-120"/>
                <a:ea typeface="新細明體" panose="02020500000000000000" pitchFamily="18" charset="-120"/>
              </a:rPr>
              <a:t>時，應該對有關借入在館物件的政策。</a:t>
            </a:r>
            <a:endParaRPr lang="zh-TW"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62261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CN" altLang="zh-TW" sz="4000" b="1" dirty="0" smtClean="0"/>
              <a:t>收藏管理政策</a:t>
            </a:r>
            <a:r>
              <a:rPr lang="zh-TW" altLang="en-US" sz="4000" b="1" dirty="0" smtClean="0"/>
              <a:t>的重要性</a:t>
            </a:r>
            <a:endParaRPr lang="zh-TW" altLang="en-US" sz="4000" dirty="0"/>
          </a:p>
        </p:txBody>
      </p:sp>
      <p:sp>
        <p:nvSpPr>
          <p:cNvPr id="3" name="內容版面配置區 2"/>
          <p:cNvSpPr>
            <a:spLocks noGrp="1"/>
          </p:cNvSpPr>
          <p:nvPr>
            <p:ph idx="1"/>
          </p:nvPr>
        </p:nvSpPr>
        <p:spPr/>
        <p:txBody>
          <a:bodyPr>
            <a:normAutofit lnSpcReduction="10000"/>
          </a:bodyPr>
          <a:lstStyle/>
          <a:p>
            <a:r>
              <a:rPr lang="zh-CN" altLang="zh-TW" dirty="0" smtClean="0">
                <a:latin typeface="新細明體" panose="02020500000000000000" pitchFamily="18" charset="-120"/>
                <a:ea typeface="新細明體" panose="02020500000000000000" pitchFamily="18" charset="-120"/>
              </a:rPr>
              <a:t>收藏保存在博物館</a:t>
            </a:r>
            <a:r>
              <a:rPr lang="zh-TW" altLang="en-US" dirty="0" smtClean="0">
                <a:latin typeface="新細明體" panose="02020500000000000000" pitchFamily="18" charset="-120"/>
                <a:ea typeface="新細明體" panose="02020500000000000000" pitchFamily="18" charset="-120"/>
              </a:rPr>
              <a:t>裡</a:t>
            </a:r>
            <a:r>
              <a:rPr lang="zh-CN" altLang="zh-TW" dirty="0" smtClean="0">
                <a:latin typeface="新細明體" panose="02020500000000000000" pitchFamily="18" charset="-120"/>
                <a:ea typeface="新細明體" panose="02020500000000000000" pitchFamily="18" charset="-120"/>
              </a:rPr>
              <a:t>是</a:t>
            </a:r>
            <a:r>
              <a:rPr lang="zh-TW" altLang="en-US" dirty="0" smtClean="0">
                <a:latin typeface="新細明體" panose="02020500000000000000" pitchFamily="18" charset="-120"/>
                <a:ea typeface="新細明體" panose="02020500000000000000" pitchFamily="18" charset="-120"/>
              </a:rPr>
              <a:t>因接</a:t>
            </a:r>
            <a:r>
              <a:rPr lang="zh-CN" altLang="zh-TW" dirty="0" smtClean="0">
                <a:latin typeface="新細明體" panose="02020500000000000000" pitchFamily="18" charset="-120"/>
                <a:ea typeface="新細明體" panose="02020500000000000000" pitchFamily="18" charset="-120"/>
              </a:rPr>
              <a:t>受到公衆的信</a:t>
            </a:r>
            <a:r>
              <a:rPr lang="zh-TW" altLang="en-US" dirty="0" smtClean="0">
                <a:latin typeface="新細明體" panose="02020500000000000000" pitchFamily="18" charset="-120"/>
                <a:ea typeface="新細明體" panose="02020500000000000000" pitchFamily="18" charset="-120"/>
              </a:rPr>
              <a:t>託任務</a:t>
            </a:r>
            <a:r>
              <a:rPr lang="zh-CN" altLang="zh-TW" dirty="0" smtClean="0">
                <a:latin typeface="新細明體" panose="02020500000000000000" pitchFamily="18" charset="-120"/>
                <a:ea typeface="新細明體" panose="02020500000000000000" pitchFamily="18" charset="-120"/>
              </a:rPr>
              <a:t>，也因</a:t>
            </a:r>
            <a:r>
              <a:rPr lang="zh-TW" altLang="en-US" dirty="0" smtClean="0">
                <a:latin typeface="新細明體" panose="02020500000000000000" pitchFamily="18" charset="-120"/>
                <a:ea typeface="新細明體" panose="02020500000000000000" pitchFamily="18" charset="-120"/>
              </a:rPr>
              <a:t>要維持</a:t>
            </a:r>
            <a:r>
              <a:rPr lang="zh-CN" altLang="zh-TW" dirty="0" smtClean="0">
                <a:latin typeface="新細明體" panose="02020500000000000000" pitchFamily="18" charset="-120"/>
                <a:ea typeface="新細明體" panose="02020500000000000000" pitchFamily="18" charset="-120"/>
              </a:rPr>
              <a:t>公衆的利益而讓公衆可以使用，公衆期待博物館維持最高的合法的、合倫理的與專業的標準</a:t>
            </a:r>
            <a:r>
              <a:rPr lang="zh-TW" altLang="en-US" dirty="0" smtClean="0">
                <a:latin typeface="新細明體" panose="02020500000000000000" pitchFamily="18" charset="-120"/>
                <a:ea typeface="新細明體" panose="02020500000000000000" pitchFamily="18" charset="-120"/>
              </a:rPr>
              <a:t>；</a:t>
            </a:r>
            <a:endParaRPr lang="en-US" altLang="zh-CN" dirty="0" smtClean="0">
              <a:latin typeface="新細明體" panose="02020500000000000000" pitchFamily="18" charset="-120"/>
              <a:ea typeface="新細明體" panose="02020500000000000000" pitchFamily="18" charset="-120"/>
            </a:endParaRPr>
          </a:p>
          <a:p>
            <a:r>
              <a:rPr lang="zh-TW" altLang="en-US" dirty="0" smtClean="0">
                <a:latin typeface="新細明體" panose="02020500000000000000" pitchFamily="18" charset="-120"/>
                <a:ea typeface="新細明體" panose="02020500000000000000" pitchFamily="18" charset="-120"/>
              </a:rPr>
              <a:t>確立於</a:t>
            </a:r>
            <a:r>
              <a:rPr lang="zh-CN" altLang="zh-TW" dirty="0" smtClean="0">
                <a:latin typeface="新細明體" panose="02020500000000000000" pitchFamily="18" charset="-120"/>
                <a:ea typeface="新細明體" panose="02020500000000000000" pitchFamily="18" charset="-120"/>
              </a:rPr>
              <a:t>這些標准，博物館</a:t>
            </a:r>
            <a:r>
              <a:rPr lang="zh-TW" altLang="en-US" dirty="0" smtClean="0">
                <a:latin typeface="新細明體" panose="02020500000000000000" pitchFamily="18" charset="-120"/>
                <a:ea typeface="新細明體" panose="02020500000000000000" pitchFamily="18" charset="-120"/>
              </a:rPr>
              <a:t>要</a:t>
            </a:r>
            <a:r>
              <a:rPr lang="zh-CN" altLang="zh-TW" dirty="0" smtClean="0">
                <a:latin typeface="新細明體" panose="02020500000000000000" pitchFamily="18" charset="-120"/>
                <a:ea typeface="新細明體" panose="02020500000000000000" pitchFamily="18" charset="-120"/>
              </a:rPr>
              <a:t>建立政策來支持它的任務與運作，</a:t>
            </a:r>
            <a:r>
              <a:rPr lang="zh-TW" altLang="en-US" dirty="0" smtClean="0">
                <a:latin typeface="新細明體" panose="02020500000000000000" pitchFamily="18" charset="-120"/>
                <a:ea typeface="新細明體" panose="02020500000000000000" pitchFamily="18" charset="-120"/>
              </a:rPr>
              <a:t>並</a:t>
            </a:r>
            <a:r>
              <a:rPr lang="zh-CN" altLang="zh-TW" dirty="0" smtClean="0">
                <a:latin typeface="新細明體" panose="02020500000000000000" pitchFamily="18" charset="-120"/>
                <a:ea typeface="新細明體" panose="02020500000000000000" pitchFamily="18" charset="-120"/>
              </a:rPr>
              <a:t>指導决策</a:t>
            </a:r>
            <a:r>
              <a:rPr lang="zh-TW" altLang="en-US" dirty="0" smtClean="0">
                <a:latin typeface="新細明體" panose="02020500000000000000" pitchFamily="18" charset="-120"/>
                <a:ea typeface="新細明體" panose="02020500000000000000" pitchFamily="18" charset="-120"/>
              </a:rPr>
              <a:t>；</a:t>
            </a:r>
            <a:endParaRPr lang="en-US" altLang="zh-CN" dirty="0" smtClean="0">
              <a:latin typeface="新細明體" panose="02020500000000000000" pitchFamily="18" charset="-120"/>
              <a:ea typeface="新細明體" panose="02020500000000000000" pitchFamily="18" charset="-120"/>
            </a:endParaRPr>
          </a:p>
          <a:p>
            <a:r>
              <a:rPr lang="zh-CN" altLang="zh-TW" dirty="0" smtClean="0">
                <a:latin typeface="新細明體" panose="02020500000000000000" pitchFamily="18" charset="-120"/>
                <a:ea typeface="新細明體" panose="02020500000000000000" pitchFamily="18" charset="-120"/>
              </a:rPr>
              <a:t>政策給主管單位、館員與公衆有機會學習有關的收藏標準</a:t>
            </a:r>
            <a:r>
              <a:rPr lang="zh-TW" altLang="en-US" dirty="0" smtClean="0">
                <a:latin typeface="新細明體" panose="02020500000000000000" pitchFamily="18" charset="-120"/>
                <a:ea typeface="新細明體" panose="02020500000000000000" pitchFamily="18" charset="-120"/>
              </a:rPr>
              <a:t>與運作</a:t>
            </a:r>
            <a:r>
              <a:rPr lang="zh-CN"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並</a:t>
            </a:r>
            <a:r>
              <a:rPr lang="zh-CN" altLang="zh-TW" dirty="0" smtClean="0">
                <a:latin typeface="新細明體" panose="02020500000000000000" pitchFamily="18" charset="-120"/>
                <a:ea typeface="新細明體" panose="02020500000000000000" pitchFamily="18" charset="-120"/>
              </a:rPr>
              <a:t>協助博物館實現其收藏管理員的責任。</a:t>
            </a:r>
            <a:endParaRPr lang="zh-TW" alt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40370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CN" altLang="zh-TW" sz="4000" b="1" dirty="0" smtClean="0"/>
              <a:t>收藏政策要考慮甚麽？</a:t>
            </a:r>
            <a:endParaRPr lang="zh-TW" altLang="en-US" sz="4000" dirty="0"/>
          </a:p>
        </p:txBody>
      </p:sp>
      <p:sp>
        <p:nvSpPr>
          <p:cNvPr id="3" name="內容版面配置區 2"/>
          <p:cNvSpPr>
            <a:spLocks noGrp="1"/>
          </p:cNvSpPr>
          <p:nvPr>
            <p:ph idx="1"/>
          </p:nvPr>
        </p:nvSpPr>
        <p:spPr/>
        <p:txBody>
          <a:bodyPr>
            <a:normAutofit fontScale="92500"/>
          </a:bodyPr>
          <a:lstStyle/>
          <a:p>
            <a:r>
              <a:rPr lang="zh-CN" altLang="zh-TW" dirty="0" smtClean="0">
                <a:latin typeface="新細明體" panose="02020500000000000000" pitchFamily="18" charset="-120"/>
                <a:ea typeface="新細明體" panose="02020500000000000000" pitchFamily="18" charset="-120"/>
              </a:rPr>
              <a:t>建立與實踐政策的過程遠比這項政策本身對博物館更重要、也更有利。</a:t>
            </a:r>
            <a:r>
              <a:rPr lang="zh-TW" altLang="en-US" dirty="0" smtClean="0">
                <a:latin typeface="新細明體" panose="02020500000000000000" pitchFamily="18" charset="-120"/>
                <a:ea typeface="新細明體" panose="02020500000000000000" pitchFamily="18" charset="-120"/>
              </a:rPr>
              <a:t>因爲讓博物館所有的人</a:t>
            </a:r>
            <a:r>
              <a:rPr lang="zh-CN" altLang="zh-TW" dirty="0" smtClean="0">
                <a:latin typeface="新細明體" panose="02020500000000000000" pitchFamily="18" charset="-120"/>
                <a:ea typeface="新細明體" panose="02020500000000000000" pitchFamily="18" charset="-120"/>
              </a:rPr>
              <a:t>對倫理與</a:t>
            </a:r>
            <a:r>
              <a:rPr lang="zh-TW" altLang="en-US" dirty="0" smtClean="0">
                <a:latin typeface="新細明體" panose="02020500000000000000" pitchFamily="18" charset="-120"/>
                <a:ea typeface="新細明體" panose="02020500000000000000" pitchFamily="18" charset="-120"/>
              </a:rPr>
              <a:t>運作程序有所</a:t>
            </a:r>
            <a:r>
              <a:rPr lang="zh-CN" altLang="zh-TW" dirty="0" smtClean="0">
                <a:latin typeface="新細明體" panose="02020500000000000000" pitchFamily="18" charset="-120"/>
                <a:ea typeface="新細明體" panose="02020500000000000000" pitchFamily="18" charset="-120"/>
              </a:rPr>
              <a:t>瞭解會影響他們如何去運作</a:t>
            </a:r>
            <a:r>
              <a:rPr lang="zh-TW" altLang="en-US" dirty="0" smtClean="0">
                <a:latin typeface="新細明體" panose="02020500000000000000" pitchFamily="18" charset="-120"/>
                <a:ea typeface="新細明體" panose="02020500000000000000" pitchFamily="18" charset="-120"/>
              </a:rPr>
              <a:t>；</a:t>
            </a:r>
            <a:endParaRPr lang="en-US" altLang="zh-CN" dirty="0" smtClean="0">
              <a:latin typeface="新細明體" panose="02020500000000000000" pitchFamily="18" charset="-120"/>
              <a:ea typeface="新細明體" panose="02020500000000000000" pitchFamily="18" charset="-120"/>
            </a:endParaRPr>
          </a:p>
          <a:p>
            <a:r>
              <a:rPr lang="zh-CN" altLang="zh-TW" dirty="0" smtClean="0">
                <a:latin typeface="新細明體" panose="02020500000000000000" pitchFamily="18" charset="-120"/>
                <a:ea typeface="新細明體" panose="02020500000000000000" pitchFamily="18" charset="-120"/>
              </a:rPr>
              <a:t>每家博物館各有其挑戰，花時間去探索他們所處的環境</a:t>
            </a:r>
            <a:r>
              <a:rPr lang="zh-TW" altLang="en-US" dirty="0" smtClean="0">
                <a:latin typeface="新細明體" panose="02020500000000000000" pitchFamily="18" charset="-120"/>
                <a:ea typeface="新細明體" panose="02020500000000000000" pitchFamily="18" charset="-120"/>
              </a:rPr>
              <a:t>並</a:t>
            </a:r>
            <a:r>
              <a:rPr lang="zh-CN" altLang="zh-TW" dirty="0" smtClean="0">
                <a:latin typeface="新細明體" panose="02020500000000000000" pitchFamily="18" charset="-120"/>
                <a:ea typeface="新細明體" panose="02020500000000000000" pitchFamily="18" charset="-120"/>
              </a:rPr>
              <a:t>做深入的瞭解，才能讓他們的政策</a:t>
            </a:r>
            <a:r>
              <a:rPr lang="zh-TW" altLang="en-US" dirty="0" smtClean="0">
                <a:latin typeface="新細明體" panose="02020500000000000000" pitchFamily="18" charset="-120"/>
                <a:ea typeface="新細明體" panose="02020500000000000000" pitchFamily="18" charset="-120"/>
              </a:rPr>
              <a:t>運作方向</a:t>
            </a:r>
            <a:r>
              <a:rPr lang="zh-CN" altLang="zh-TW" dirty="0" smtClean="0">
                <a:latin typeface="新細明體" panose="02020500000000000000" pitchFamily="18" charset="-120"/>
                <a:ea typeface="新細明體" panose="02020500000000000000" pitchFamily="18" charset="-120"/>
              </a:rPr>
              <a:t>正確</a:t>
            </a:r>
            <a:r>
              <a:rPr lang="zh-TW" altLang="en-US" dirty="0">
                <a:latin typeface="新細明體" panose="02020500000000000000" pitchFamily="18" charset="-120"/>
                <a:ea typeface="新細明體" panose="02020500000000000000" pitchFamily="18" charset="-120"/>
              </a:rPr>
              <a:t>；</a:t>
            </a:r>
            <a:endParaRPr lang="en-US" altLang="zh-CN" dirty="0" smtClean="0">
              <a:latin typeface="新細明體" panose="02020500000000000000" pitchFamily="18" charset="-120"/>
              <a:ea typeface="新細明體" panose="02020500000000000000" pitchFamily="18" charset="-120"/>
            </a:endParaRPr>
          </a:p>
          <a:p>
            <a:r>
              <a:rPr lang="zh-CN" altLang="zh-TW" dirty="0" smtClean="0">
                <a:latin typeface="新細明體" panose="02020500000000000000" pitchFamily="18" charset="-120"/>
                <a:ea typeface="新細明體" panose="02020500000000000000" pitchFamily="18" charset="-120"/>
              </a:rPr>
              <a:t>博物館的每一份正式檔案</a:t>
            </a:r>
            <a:r>
              <a:rPr lang="zh-TW" altLang="en-US" dirty="0" smtClean="0">
                <a:latin typeface="新細明體" panose="02020500000000000000" pitchFamily="18" charset="-120"/>
                <a:ea typeface="新細明體" panose="02020500000000000000" pitchFamily="18" charset="-120"/>
              </a:rPr>
              <a:t>在館員之間</a:t>
            </a:r>
            <a:r>
              <a:rPr lang="zh-CN" altLang="zh-TW" dirty="0" smtClean="0">
                <a:latin typeface="新細明體" panose="02020500000000000000" pitchFamily="18" charset="-120"/>
                <a:ea typeface="新細明體" panose="02020500000000000000" pitchFamily="18" charset="-120"/>
              </a:rPr>
              <a:t>都必須相互溝通，持續地而且全面地支持博物館的任務</a:t>
            </a:r>
            <a:r>
              <a:rPr lang="zh-CN" altLang="zh-TW" dirty="0" smtClean="0"/>
              <a:t>。</a:t>
            </a:r>
            <a:endParaRPr lang="zh-TW" altLang="en-US" dirty="0"/>
          </a:p>
        </p:txBody>
      </p:sp>
    </p:spTree>
    <p:extLst>
      <p:ext uri="{BB962C8B-B14F-4D97-AF65-F5344CB8AC3E}">
        <p14:creationId xmlns:p14="http://schemas.microsoft.com/office/powerpoint/2010/main" val="112158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CN" altLang="zh-TW" sz="4000" b="1" dirty="0">
                <a:latin typeface="新細明體" panose="02020500000000000000" pitchFamily="18" charset="-120"/>
                <a:ea typeface="新細明體" panose="02020500000000000000" pitchFamily="18" charset="-120"/>
              </a:rPr>
              <a:t>收藏管理</a:t>
            </a:r>
            <a:r>
              <a:rPr lang="zh-CN" altLang="zh-TW" sz="4000" b="1" dirty="0" smtClean="0">
                <a:latin typeface="新細明體" panose="02020500000000000000" pitchFamily="18" charset="-120"/>
                <a:ea typeface="新細明體" panose="02020500000000000000" pitchFamily="18" charset="-120"/>
              </a:rPr>
              <a:t>政策的</a:t>
            </a:r>
            <a:r>
              <a:rPr lang="zh-CN" altLang="zh-TW" sz="4000" b="1" dirty="0">
                <a:latin typeface="新細明體" panose="02020500000000000000" pitchFamily="18" charset="-120"/>
                <a:ea typeface="新細明體" panose="02020500000000000000" pitchFamily="18" charset="-120"/>
              </a:rPr>
              <a:t>共同元素</a:t>
            </a:r>
            <a:endParaRPr lang="zh-TW" altLang="en-US" sz="4000" b="1" dirty="0">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p:txBody>
          <a:bodyPr>
            <a:normAutofit fontScale="92500" lnSpcReduction="20000"/>
          </a:bodyPr>
          <a:lstStyle/>
          <a:p>
            <a:pPr marL="0" indent="0">
              <a:buNone/>
            </a:pPr>
            <a:r>
              <a:rPr lang="zh-TW" altLang="en-US" dirty="0" smtClean="0"/>
              <a:t>無論是收藏管理政策哪一方面的運作：典藏的範疇、保存與維護、管理與使用，都必須包括下面幾項元素：</a:t>
            </a:r>
            <a:endParaRPr lang="en-US" altLang="zh-CN" dirty="0" smtClean="0"/>
          </a:p>
          <a:p>
            <a:r>
              <a:rPr lang="zh-TW" altLang="en-US" dirty="0" smtClean="0"/>
              <a:t>主管單位的</a:t>
            </a:r>
            <a:r>
              <a:rPr lang="zh-CN" altLang="zh-TW" dirty="0" smtClean="0"/>
              <a:t>任务</a:t>
            </a:r>
            <a:r>
              <a:rPr lang="zh-TW" altLang="en-US" dirty="0" smtClean="0"/>
              <a:t>聲明：</a:t>
            </a:r>
            <a:r>
              <a:rPr lang="zh-CN" altLang="zh-TW" dirty="0" smtClean="0"/>
              <a:t>愿景</a:t>
            </a:r>
            <a:r>
              <a:rPr lang="zh-TW" altLang="en-US" dirty="0" smtClean="0"/>
              <a:t>與</a:t>
            </a:r>
            <a:r>
              <a:rPr lang="zh-CN" altLang="zh-TW" dirty="0" smtClean="0"/>
              <a:t>历史</a:t>
            </a:r>
            <a:r>
              <a:rPr lang="zh-TW" altLang="en-US" dirty="0" smtClean="0"/>
              <a:t>；</a:t>
            </a:r>
            <a:endParaRPr lang="en-US" altLang="zh-TW" dirty="0" smtClean="0"/>
          </a:p>
          <a:p>
            <a:r>
              <a:rPr lang="zh-TW" altLang="en-US" dirty="0" smtClean="0"/>
              <a:t>倫理法規；</a:t>
            </a:r>
            <a:endParaRPr lang="en-US" altLang="zh-TW" dirty="0" smtClean="0"/>
          </a:p>
          <a:p>
            <a:r>
              <a:rPr lang="zh-TW" altLang="en-US" dirty="0"/>
              <a:t>範疇</a:t>
            </a:r>
            <a:r>
              <a:rPr lang="zh-TW" altLang="en-US" dirty="0" smtClean="0"/>
              <a:t>；</a:t>
            </a:r>
            <a:endParaRPr lang="en-US" altLang="zh-TW" dirty="0" smtClean="0"/>
          </a:p>
          <a:p>
            <a:r>
              <a:rPr lang="zh-TW" altLang="en-US" dirty="0"/>
              <a:t>類別</a:t>
            </a:r>
            <a:r>
              <a:rPr lang="zh-TW" altLang="en-US" dirty="0" smtClean="0"/>
              <a:t>；</a:t>
            </a:r>
            <a:endParaRPr lang="en-US" altLang="zh-TW" dirty="0" smtClean="0"/>
          </a:p>
          <a:p>
            <a:r>
              <a:rPr lang="zh-TW" altLang="en-US" dirty="0"/>
              <a:t>登錄</a:t>
            </a:r>
            <a:r>
              <a:rPr lang="zh-TW" altLang="en-US" dirty="0" smtClean="0"/>
              <a:t>；</a:t>
            </a:r>
            <a:endParaRPr lang="en-US" altLang="zh-TW" dirty="0" smtClean="0">
              <a:latin typeface="+mn-ea"/>
            </a:endParaRPr>
          </a:p>
          <a:p>
            <a:r>
              <a:rPr lang="zh-TW" altLang="en-US" b="1" dirty="0">
                <a:latin typeface="+mn-ea"/>
              </a:rPr>
              <a:t>註</a:t>
            </a:r>
            <a:r>
              <a:rPr lang="zh-CN" altLang="zh-TW" b="1" dirty="0" smtClean="0">
                <a:latin typeface="+mn-ea"/>
              </a:rPr>
              <a:t>銷</a:t>
            </a:r>
            <a:r>
              <a:rPr lang="en-US" altLang="zh-TW" b="1" dirty="0" smtClean="0">
                <a:latin typeface="+mn-ea"/>
              </a:rPr>
              <a:t>/</a:t>
            </a:r>
            <a:r>
              <a:rPr lang="zh-CN" altLang="zh-TW" b="1" dirty="0" smtClean="0">
                <a:latin typeface="+mn-ea"/>
              </a:rPr>
              <a:t>支配權的處理</a:t>
            </a:r>
            <a:r>
              <a:rPr lang="zh-TW" altLang="en-US" b="1" dirty="0" smtClean="0">
                <a:latin typeface="+mn-ea"/>
              </a:rPr>
              <a:t>；</a:t>
            </a:r>
            <a:endParaRPr lang="en-US" altLang="zh-TW" b="1" dirty="0" smtClean="0">
              <a:latin typeface="+mn-ea"/>
            </a:endParaRPr>
          </a:p>
          <a:p>
            <a:r>
              <a:rPr lang="zh-CN" altLang="zh-TW" b="1" dirty="0" smtClean="0">
                <a:latin typeface="+mn-ea"/>
              </a:rPr>
              <a:t>借貸物件</a:t>
            </a:r>
            <a:endParaRPr lang="zh-TW" altLang="zh-TW" dirty="0">
              <a:latin typeface="+mn-ea"/>
            </a:endParaRPr>
          </a:p>
          <a:p>
            <a:endParaRPr lang="en-US" altLang="zh-TW" dirty="0" smtClean="0"/>
          </a:p>
          <a:p>
            <a:endParaRPr lang="zh-TW" altLang="zh-TW" dirty="0"/>
          </a:p>
          <a:p>
            <a:endParaRPr lang="zh-TW" altLang="en-US" dirty="0"/>
          </a:p>
        </p:txBody>
      </p:sp>
    </p:spTree>
    <p:extLst>
      <p:ext uri="{BB962C8B-B14F-4D97-AF65-F5344CB8AC3E}">
        <p14:creationId xmlns:p14="http://schemas.microsoft.com/office/powerpoint/2010/main" val="316818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6" descr="DSC013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467850" cy="710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0158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1291</Words>
  <Application>Microsoft Office PowerPoint</Application>
  <PresentationFormat>如螢幕大小 (4:3)</PresentationFormat>
  <Paragraphs>65</Paragraphs>
  <Slides>15</Slides>
  <Notes>12</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收藏管理政策</vt:lpstr>
      <vt:lpstr>收藏管理政策是什麼？</vt:lpstr>
      <vt:lpstr>收藏管理政策订定流程</vt:lpstr>
      <vt:lpstr>AAM典藏管理政策之依據</vt:lpstr>
      <vt:lpstr>收藏管理政策的內容</vt:lpstr>
      <vt:lpstr>收藏管理政策的重要性</vt:lpstr>
      <vt:lpstr>收藏政策要考慮甚麽？</vt:lpstr>
      <vt:lpstr>收藏管理政策的共同元素</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收藏管理政策订定流程</dc:title>
  <dc:creator>admin</dc:creator>
  <cp:lastModifiedBy>user</cp:lastModifiedBy>
  <cp:revision>11</cp:revision>
  <dcterms:created xsi:type="dcterms:W3CDTF">2016-01-13T07:20:55Z</dcterms:created>
  <dcterms:modified xsi:type="dcterms:W3CDTF">2020-02-09T07:20:53Z</dcterms:modified>
</cp:coreProperties>
</file>